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6" r:id="rId5"/>
    <p:sldId id="261" r:id="rId6"/>
    <p:sldId id="268" r:id="rId7"/>
    <p:sldId id="262" r:id="rId8"/>
    <p:sldId id="263" r:id="rId9"/>
    <p:sldId id="265" r:id="rId10"/>
    <p:sldId id="264" r:id="rId11"/>
    <p:sldId id="276" r:id="rId12"/>
    <p:sldId id="285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67" r:id="rId21"/>
    <p:sldId id="269" r:id="rId22"/>
    <p:sldId id="280" r:id="rId23"/>
    <p:sldId id="278" r:id="rId24"/>
    <p:sldId id="279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59" r:id="rId35"/>
    <p:sldId id="260" r:id="rId3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87884-34C0-4714-86C4-DA9DFA0D35A2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B76866-F919-4C5F-B471-8C88DC453E44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Különálló Hálózatok a Biztonság Érdekébe</a:t>
          </a:r>
          <a:endParaRPr lang="en-US" dirty="0"/>
        </a:p>
      </dgm:t>
    </dgm:pt>
    <dgm:pt modelId="{F45D979B-7E57-4C02-9455-03871D6F34FE}" type="parTrans" cxnId="{FFA2DA0E-5411-4CD1-9801-16F135E3A177}">
      <dgm:prSet/>
      <dgm:spPr/>
      <dgm:t>
        <a:bodyPr/>
        <a:lstStyle/>
        <a:p>
          <a:endParaRPr lang="en-US"/>
        </a:p>
      </dgm:t>
    </dgm:pt>
    <dgm:pt modelId="{813542A2-0095-4473-871D-264A652EDFBC}" type="sibTrans" cxnId="{FFA2DA0E-5411-4CD1-9801-16F135E3A17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3089517-DD97-424E-9126-7570FBDE5D53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Privát Hálózatok</a:t>
          </a:r>
          <a:endParaRPr lang="en-US" dirty="0"/>
        </a:p>
      </dgm:t>
    </dgm:pt>
    <dgm:pt modelId="{188D5A1E-85EC-4DD6-B127-77EB6F9275D1}" type="parTrans" cxnId="{12A90701-5831-487D-87F7-8FCCF0714A61}">
      <dgm:prSet/>
      <dgm:spPr/>
      <dgm:t>
        <a:bodyPr/>
        <a:lstStyle/>
        <a:p>
          <a:endParaRPr lang="en-US"/>
        </a:p>
      </dgm:t>
    </dgm:pt>
    <dgm:pt modelId="{B87F1004-0881-4BD7-978A-DDADF199289A}" type="sibTrans" cxnId="{12A90701-5831-487D-87F7-8FCCF0714A6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5B70888C-717D-4A34-BFC3-747C7E16218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Stabil és Gyors Kapcsolat</a:t>
          </a:r>
          <a:endParaRPr lang="en-US"/>
        </a:p>
      </dgm:t>
    </dgm:pt>
    <dgm:pt modelId="{6CA64D2E-F318-4963-BF28-37B987F6534A}" type="parTrans" cxnId="{4BFC3C97-C667-413E-853A-F4D650CCF115}">
      <dgm:prSet/>
      <dgm:spPr/>
      <dgm:t>
        <a:bodyPr/>
        <a:lstStyle/>
        <a:p>
          <a:endParaRPr lang="en-US"/>
        </a:p>
      </dgm:t>
    </dgm:pt>
    <dgm:pt modelId="{E98CD53C-A317-45F5-B3B4-3A72BF57230C}" type="sibTrans" cxnId="{4BFC3C97-C667-413E-853A-F4D650CCF11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CFF48DC-6F09-46BB-9237-6A35977FE217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A Rendőrkapitányság Minden Eszközének Gyors és Zavartalan Működése</a:t>
          </a:r>
          <a:endParaRPr lang="en-US" dirty="0"/>
        </a:p>
      </dgm:t>
    </dgm:pt>
    <dgm:pt modelId="{F2FD2BC8-21D6-4787-BC8F-A8CCB82A5678}" type="parTrans" cxnId="{D5B36642-4B55-47C1-A535-7253B089ED28}">
      <dgm:prSet/>
      <dgm:spPr/>
      <dgm:t>
        <a:bodyPr/>
        <a:lstStyle/>
        <a:p>
          <a:endParaRPr lang="en-US"/>
        </a:p>
      </dgm:t>
    </dgm:pt>
    <dgm:pt modelId="{D79ED3B9-9371-4424-B166-AC76FE1E9C72}" type="sibTrans" cxnId="{D5B36642-4B55-47C1-A535-7253B089ED28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6A515281-1BDE-44D5-8B50-304D30F0BE1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Adatbiztonság</a:t>
          </a:r>
          <a:endParaRPr lang="en-US"/>
        </a:p>
      </dgm:t>
    </dgm:pt>
    <dgm:pt modelId="{97AE1668-CDA6-4519-B5BE-9556053E5740}" type="parTrans" cxnId="{F9A4EA94-3650-4476-A8F7-063838DD916C}">
      <dgm:prSet/>
      <dgm:spPr/>
      <dgm:t>
        <a:bodyPr/>
        <a:lstStyle/>
        <a:p>
          <a:endParaRPr lang="en-US"/>
        </a:p>
      </dgm:t>
    </dgm:pt>
    <dgm:pt modelId="{B19C8708-884D-4BCF-8CD1-CB1B197F5390}" type="sibTrans" cxnId="{F9A4EA94-3650-4476-A8F7-063838DD916C}">
      <dgm:prSet/>
      <dgm:spPr/>
      <dgm:t>
        <a:bodyPr/>
        <a:lstStyle/>
        <a:p>
          <a:endParaRPr lang="en-US"/>
        </a:p>
      </dgm:t>
    </dgm:pt>
    <dgm:pt modelId="{0D1B6A0C-EEEF-49C4-8931-464753FB9765}" type="pres">
      <dgm:prSet presAssocID="{F3D87884-34C0-4714-86C4-DA9DFA0D35A2}" presName="linearFlow" presStyleCnt="0">
        <dgm:presLayoutVars>
          <dgm:resizeHandles val="exact"/>
        </dgm:presLayoutVars>
      </dgm:prSet>
      <dgm:spPr/>
    </dgm:pt>
    <dgm:pt modelId="{6CB73DC4-21C4-4B00-8AB8-C59D7D443E82}" type="pres">
      <dgm:prSet presAssocID="{37B76866-F919-4C5F-B471-8C88DC453E44}" presName="node" presStyleLbl="node1" presStyleIdx="0" presStyleCnt="5">
        <dgm:presLayoutVars>
          <dgm:bulletEnabled val="1"/>
        </dgm:presLayoutVars>
      </dgm:prSet>
      <dgm:spPr/>
    </dgm:pt>
    <dgm:pt modelId="{431A11C6-1834-4BC8-96B9-A9DB81F420FB}" type="pres">
      <dgm:prSet presAssocID="{813542A2-0095-4473-871D-264A652EDFBC}" presName="sibTrans" presStyleLbl="sibTrans2D1" presStyleIdx="0" presStyleCnt="4"/>
      <dgm:spPr/>
    </dgm:pt>
    <dgm:pt modelId="{24E2AB96-35FF-4BF5-9CB2-076F47CFD089}" type="pres">
      <dgm:prSet presAssocID="{813542A2-0095-4473-871D-264A652EDFBC}" presName="connectorText" presStyleLbl="sibTrans2D1" presStyleIdx="0" presStyleCnt="4"/>
      <dgm:spPr/>
    </dgm:pt>
    <dgm:pt modelId="{8293E54F-4E9A-4B67-8639-B1CDAA88E5B0}" type="pres">
      <dgm:prSet presAssocID="{03089517-DD97-424E-9126-7570FBDE5D53}" presName="node" presStyleLbl="node1" presStyleIdx="1" presStyleCnt="5">
        <dgm:presLayoutVars>
          <dgm:bulletEnabled val="1"/>
        </dgm:presLayoutVars>
      </dgm:prSet>
      <dgm:spPr/>
    </dgm:pt>
    <dgm:pt modelId="{351D440C-7D42-4EC5-B044-CE0CCB77B4DB}" type="pres">
      <dgm:prSet presAssocID="{B87F1004-0881-4BD7-978A-DDADF199289A}" presName="sibTrans" presStyleLbl="sibTrans2D1" presStyleIdx="1" presStyleCnt="4"/>
      <dgm:spPr/>
    </dgm:pt>
    <dgm:pt modelId="{A16E58F3-4F11-4FE6-8587-7D11352C6A52}" type="pres">
      <dgm:prSet presAssocID="{B87F1004-0881-4BD7-978A-DDADF199289A}" presName="connectorText" presStyleLbl="sibTrans2D1" presStyleIdx="1" presStyleCnt="4"/>
      <dgm:spPr/>
    </dgm:pt>
    <dgm:pt modelId="{773F3B61-0BB7-4172-BEFB-52C52AAB0BD6}" type="pres">
      <dgm:prSet presAssocID="{5B70888C-717D-4A34-BFC3-747C7E162181}" presName="node" presStyleLbl="node1" presStyleIdx="2" presStyleCnt="5">
        <dgm:presLayoutVars>
          <dgm:bulletEnabled val="1"/>
        </dgm:presLayoutVars>
      </dgm:prSet>
      <dgm:spPr/>
    </dgm:pt>
    <dgm:pt modelId="{AA77F73E-BA2A-4BAE-9788-B05686152684}" type="pres">
      <dgm:prSet presAssocID="{E98CD53C-A317-45F5-B3B4-3A72BF57230C}" presName="sibTrans" presStyleLbl="sibTrans2D1" presStyleIdx="2" presStyleCnt="4"/>
      <dgm:spPr/>
    </dgm:pt>
    <dgm:pt modelId="{CED41A2D-A64B-4772-9800-BDE2D7766516}" type="pres">
      <dgm:prSet presAssocID="{E98CD53C-A317-45F5-B3B4-3A72BF57230C}" presName="connectorText" presStyleLbl="sibTrans2D1" presStyleIdx="2" presStyleCnt="4"/>
      <dgm:spPr/>
    </dgm:pt>
    <dgm:pt modelId="{788D5EE9-4095-4F6B-B36B-B7E95EC442D8}" type="pres">
      <dgm:prSet presAssocID="{FCFF48DC-6F09-46BB-9237-6A35977FE217}" presName="node" presStyleLbl="node1" presStyleIdx="3" presStyleCnt="5">
        <dgm:presLayoutVars>
          <dgm:bulletEnabled val="1"/>
        </dgm:presLayoutVars>
      </dgm:prSet>
      <dgm:spPr/>
    </dgm:pt>
    <dgm:pt modelId="{D8BE0195-0620-4E43-AC9C-DBED09FB71CE}" type="pres">
      <dgm:prSet presAssocID="{D79ED3B9-9371-4424-B166-AC76FE1E9C72}" presName="sibTrans" presStyleLbl="sibTrans2D1" presStyleIdx="3" presStyleCnt="4"/>
      <dgm:spPr/>
    </dgm:pt>
    <dgm:pt modelId="{E277F3A1-3F5B-41AB-A139-4E1380EB7F7B}" type="pres">
      <dgm:prSet presAssocID="{D79ED3B9-9371-4424-B166-AC76FE1E9C72}" presName="connectorText" presStyleLbl="sibTrans2D1" presStyleIdx="3" presStyleCnt="4"/>
      <dgm:spPr/>
    </dgm:pt>
    <dgm:pt modelId="{09D417C7-E985-423D-A2A7-88A3D1E25310}" type="pres">
      <dgm:prSet presAssocID="{6A515281-1BDE-44D5-8B50-304D30F0BE11}" presName="node" presStyleLbl="node1" presStyleIdx="4" presStyleCnt="5">
        <dgm:presLayoutVars>
          <dgm:bulletEnabled val="1"/>
        </dgm:presLayoutVars>
      </dgm:prSet>
      <dgm:spPr/>
    </dgm:pt>
  </dgm:ptLst>
  <dgm:cxnLst>
    <dgm:cxn modelId="{12A90701-5831-487D-87F7-8FCCF0714A61}" srcId="{F3D87884-34C0-4714-86C4-DA9DFA0D35A2}" destId="{03089517-DD97-424E-9126-7570FBDE5D53}" srcOrd="1" destOrd="0" parTransId="{188D5A1E-85EC-4DD6-B127-77EB6F9275D1}" sibTransId="{B87F1004-0881-4BD7-978A-DDADF199289A}"/>
    <dgm:cxn modelId="{FFA2DA0E-5411-4CD1-9801-16F135E3A177}" srcId="{F3D87884-34C0-4714-86C4-DA9DFA0D35A2}" destId="{37B76866-F919-4C5F-B471-8C88DC453E44}" srcOrd="0" destOrd="0" parTransId="{F45D979B-7E57-4C02-9455-03871D6F34FE}" sibTransId="{813542A2-0095-4473-871D-264A652EDFBC}"/>
    <dgm:cxn modelId="{23D84223-8670-4800-A6A6-FBC7C878BDBB}" type="presOf" srcId="{813542A2-0095-4473-871D-264A652EDFBC}" destId="{431A11C6-1834-4BC8-96B9-A9DB81F420FB}" srcOrd="0" destOrd="0" presId="urn:microsoft.com/office/officeart/2005/8/layout/process2"/>
    <dgm:cxn modelId="{665C163D-AE8A-4F45-95B5-7785899E19C5}" type="presOf" srcId="{D79ED3B9-9371-4424-B166-AC76FE1E9C72}" destId="{E277F3A1-3F5B-41AB-A139-4E1380EB7F7B}" srcOrd="1" destOrd="0" presId="urn:microsoft.com/office/officeart/2005/8/layout/process2"/>
    <dgm:cxn modelId="{D5B36642-4B55-47C1-A535-7253B089ED28}" srcId="{F3D87884-34C0-4714-86C4-DA9DFA0D35A2}" destId="{FCFF48DC-6F09-46BB-9237-6A35977FE217}" srcOrd="3" destOrd="0" parTransId="{F2FD2BC8-21D6-4787-BC8F-A8CCB82A5678}" sibTransId="{D79ED3B9-9371-4424-B166-AC76FE1E9C72}"/>
    <dgm:cxn modelId="{00015A49-6847-4123-A9C6-EEA6320ABB41}" type="presOf" srcId="{B87F1004-0881-4BD7-978A-DDADF199289A}" destId="{A16E58F3-4F11-4FE6-8587-7D11352C6A52}" srcOrd="1" destOrd="0" presId="urn:microsoft.com/office/officeart/2005/8/layout/process2"/>
    <dgm:cxn modelId="{2F3D437B-A5C0-4A9B-9B3C-538334273781}" type="presOf" srcId="{6A515281-1BDE-44D5-8B50-304D30F0BE11}" destId="{09D417C7-E985-423D-A2A7-88A3D1E25310}" srcOrd="0" destOrd="0" presId="urn:microsoft.com/office/officeart/2005/8/layout/process2"/>
    <dgm:cxn modelId="{C933577F-0BBF-4336-9094-47E6BFC6D584}" type="presOf" srcId="{E98CD53C-A317-45F5-B3B4-3A72BF57230C}" destId="{AA77F73E-BA2A-4BAE-9788-B05686152684}" srcOrd="0" destOrd="0" presId="urn:microsoft.com/office/officeart/2005/8/layout/process2"/>
    <dgm:cxn modelId="{A37BA18B-F986-4157-9570-9F33EC14A3A9}" type="presOf" srcId="{03089517-DD97-424E-9126-7570FBDE5D53}" destId="{8293E54F-4E9A-4B67-8639-B1CDAA88E5B0}" srcOrd="0" destOrd="0" presId="urn:microsoft.com/office/officeart/2005/8/layout/process2"/>
    <dgm:cxn modelId="{F9A4EA94-3650-4476-A8F7-063838DD916C}" srcId="{F3D87884-34C0-4714-86C4-DA9DFA0D35A2}" destId="{6A515281-1BDE-44D5-8B50-304D30F0BE11}" srcOrd="4" destOrd="0" parTransId="{97AE1668-CDA6-4519-B5BE-9556053E5740}" sibTransId="{B19C8708-884D-4BCF-8CD1-CB1B197F5390}"/>
    <dgm:cxn modelId="{4BFC3C97-C667-413E-853A-F4D650CCF115}" srcId="{F3D87884-34C0-4714-86C4-DA9DFA0D35A2}" destId="{5B70888C-717D-4A34-BFC3-747C7E162181}" srcOrd="2" destOrd="0" parTransId="{6CA64D2E-F318-4963-BF28-37B987F6534A}" sibTransId="{E98CD53C-A317-45F5-B3B4-3A72BF57230C}"/>
    <dgm:cxn modelId="{DF16559B-9B5B-4653-9FEF-826F96B522B6}" type="presOf" srcId="{B87F1004-0881-4BD7-978A-DDADF199289A}" destId="{351D440C-7D42-4EC5-B044-CE0CCB77B4DB}" srcOrd="0" destOrd="0" presId="urn:microsoft.com/office/officeart/2005/8/layout/process2"/>
    <dgm:cxn modelId="{DB4412B5-4C17-4312-BDF6-69BF9B637DB3}" type="presOf" srcId="{FCFF48DC-6F09-46BB-9237-6A35977FE217}" destId="{788D5EE9-4095-4F6B-B36B-B7E95EC442D8}" srcOrd="0" destOrd="0" presId="urn:microsoft.com/office/officeart/2005/8/layout/process2"/>
    <dgm:cxn modelId="{6F8C42B5-14CD-4BB8-94E8-3ABB7B24592C}" type="presOf" srcId="{813542A2-0095-4473-871D-264A652EDFBC}" destId="{24E2AB96-35FF-4BF5-9CB2-076F47CFD089}" srcOrd="1" destOrd="0" presId="urn:microsoft.com/office/officeart/2005/8/layout/process2"/>
    <dgm:cxn modelId="{E38700B6-A077-4493-8A9E-7551B6447C0A}" type="presOf" srcId="{37B76866-F919-4C5F-B471-8C88DC453E44}" destId="{6CB73DC4-21C4-4B00-8AB8-C59D7D443E82}" srcOrd="0" destOrd="0" presId="urn:microsoft.com/office/officeart/2005/8/layout/process2"/>
    <dgm:cxn modelId="{9CD258C1-D4E3-43AE-A953-1D311AEA1C08}" type="presOf" srcId="{5B70888C-717D-4A34-BFC3-747C7E162181}" destId="{773F3B61-0BB7-4172-BEFB-52C52AAB0BD6}" srcOrd="0" destOrd="0" presId="urn:microsoft.com/office/officeart/2005/8/layout/process2"/>
    <dgm:cxn modelId="{DBE194E5-8590-4189-BD74-015473645352}" type="presOf" srcId="{E98CD53C-A317-45F5-B3B4-3A72BF57230C}" destId="{CED41A2D-A64B-4772-9800-BDE2D7766516}" srcOrd="1" destOrd="0" presId="urn:microsoft.com/office/officeart/2005/8/layout/process2"/>
    <dgm:cxn modelId="{534FC3E5-3CDE-49A8-8419-BABE8ECE24A5}" type="presOf" srcId="{F3D87884-34C0-4714-86C4-DA9DFA0D35A2}" destId="{0D1B6A0C-EEEF-49C4-8931-464753FB9765}" srcOrd="0" destOrd="0" presId="urn:microsoft.com/office/officeart/2005/8/layout/process2"/>
    <dgm:cxn modelId="{B83AE9F5-1EE9-47E0-805D-C6CB15A5A2D4}" type="presOf" srcId="{D79ED3B9-9371-4424-B166-AC76FE1E9C72}" destId="{D8BE0195-0620-4E43-AC9C-DBED09FB71CE}" srcOrd="0" destOrd="0" presId="urn:microsoft.com/office/officeart/2005/8/layout/process2"/>
    <dgm:cxn modelId="{362EDA2A-3EA4-4471-9953-F7F0F631B260}" type="presParOf" srcId="{0D1B6A0C-EEEF-49C4-8931-464753FB9765}" destId="{6CB73DC4-21C4-4B00-8AB8-C59D7D443E82}" srcOrd="0" destOrd="0" presId="urn:microsoft.com/office/officeart/2005/8/layout/process2"/>
    <dgm:cxn modelId="{7B355724-7D69-48E8-8166-0619924CFAF1}" type="presParOf" srcId="{0D1B6A0C-EEEF-49C4-8931-464753FB9765}" destId="{431A11C6-1834-4BC8-96B9-A9DB81F420FB}" srcOrd="1" destOrd="0" presId="urn:microsoft.com/office/officeart/2005/8/layout/process2"/>
    <dgm:cxn modelId="{F5A045F4-52B8-419B-A964-386707856884}" type="presParOf" srcId="{431A11C6-1834-4BC8-96B9-A9DB81F420FB}" destId="{24E2AB96-35FF-4BF5-9CB2-076F47CFD089}" srcOrd="0" destOrd="0" presId="urn:microsoft.com/office/officeart/2005/8/layout/process2"/>
    <dgm:cxn modelId="{B80880DF-B5C4-4599-A4BF-97E92EC89AE2}" type="presParOf" srcId="{0D1B6A0C-EEEF-49C4-8931-464753FB9765}" destId="{8293E54F-4E9A-4B67-8639-B1CDAA88E5B0}" srcOrd="2" destOrd="0" presId="urn:microsoft.com/office/officeart/2005/8/layout/process2"/>
    <dgm:cxn modelId="{A22FA31D-3AAD-42D6-8F38-42E87C8DBE31}" type="presParOf" srcId="{0D1B6A0C-EEEF-49C4-8931-464753FB9765}" destId="{351D440C-7D42-4EC5-B044-CE0CCB77B4DB}" srcOrd="3" destOrd="0" presId="urn:microsoft.com/office/officeart/2005/8/layout/process2"/>
    <dgm:cxn modelId="{5AC287A9-9007-441D-B973-3166D65FCE70}" type="presParOf" srcId="{351D440C-7D42-4EC5-B044-CE0CCB77B4DB}" destId="{A16E58F3-4F11-4FE6-8587-7D11352C6A52}" srcOrd="0" destOrd="0" presId="urn:microsoft.com/office/officeart/2005/8/layout/process2"/>
    <dgm:cxn modelId="{18443758-C493-4856-8690-66A6D355BB88}" type="presParOf" srcId="{0D1B6A0C-EEEF-49C4-8931-464753FB9765}" destId="{773F3B61-0BB7-4172-BEFB-52C52AAB0BD6}" srcOrd="4" destOrd="0" presId="urn:microsoft.com/office/officeart/2005/8/layout/process2"/>
    <dgm:cxn modelId="{DF7945E6-F7C5-4EB8-BE57-29FC7DE8256D}" type="presParOf" srcId="{0D1B6A0C-EEEF-49C4-8931-464753FB9765}" destId="{AA77F73E-BA2A-4BAE-9788-B05686152684}" srcOrd="5" destOrd="0" presId="urn:microsoft.com/office/officeart/2005/8/layout/process2"/>
    <dgm:cxn modelId="{17DF5F8D-A5AE-46F5-A9B8-7107429D5F5E}" type="presParOf" srcId="{AA77F73E-BA2A-4BAE-9788-B05686152684}" destId="{CED41A2D-A64B-4772-9800-BDE2D7766516}" srcOrd="0" destOrd="0" presId="urn:microsoft.com/office/officeart/2005/8/layout/process2"/>
    <dgm:cxn modelId="{0A402C98-3C79-43F0-99E8-CF02B179F11F}" type="presParOf" srcId="{0D1B6A0C-EEEF-49C4-8931-464753FB9765}" destId="{788D5EE9-4095-4F6B-B36B-B7E95EC442D8}" srcOrd="6" destOrd="0" presId="urn:microsoft.com/office/officeart/2005/8/layout/process2"/>
    <dgm:cxn modelId="{68FD8320-3AA9-4860-A205-927104E07C4E}" type="presParOf" srcId="{0D1B6A0C-EEEF-49C4-8931-464753FB9765}" destId="{D8BE0195-0620-4E43-AC9C-DBED09FB71CE}" srcOrd="7" destOrd="0" presId="urn:microsoft.com/office/officeart/2005/8/layout/process2"/>
    <dgm:cxn modelId="{1C75A3D2-9305-4311-B6E1-F48338D35D39}" type="presParOf" srcId="{D8BE0195-0620-4E43-AC9C-DBED09FB71CE}" destId="{E277F3A1-3F5B-41AB-A139-4E1380EB7F7B}" srcOrd="0" destOrd="0" presId="urn:microsoft.com/office/officeart/2005/8/layout/process2"/>
    <dgm:cxn modelId="{3247B887-A18D-4A42-9AE9-AAAC23C16ECE}" type="presParOf" srcId="{0D1B6A0C-EEEF-49C4-8931-464753FB9765}" destId="{09D417C7-E985-423D-A2A7-88A3D1E2531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3DC4-21C4-4B00-8AB8-C59D7D443E82}">
      <dsp:nvSpPr>
        <dsp:cNvPr id="0" name=""/>
        <dsp:cNvSpPr/>
      </dsp:nvSpPr>
      <dsp:spPr>
        <a:xfrm>
          <a:off x="1647478" y="651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Különálló Hálózatok a Biztonság Érdekébe</a:t>
          </a:r>
          <a:endParaRPr lang="en-US" sz="1400" kern="1200" dirty="0"/>
        </a:p>
      </dsp:txBody>
      <dsp:txXfrm>
        <a:off x="1669791" y="22964"/>
        <a:ext cx="1994416" cy="717187"/>
      </dsp:txXfrm>
    </dsp:sp>
    <dsp:sp modelId="{431A11C6-1834-4BC8-96B9-A9DB81F420FB}">
      <dsp:nvSpPr>
        <dsp:cNvPr id="0" name=""/>
        <dsp:cNvSpPr/>
      </dsp:nvSpPr>
      <dsp:spPr>
        <a:xfrm rot="5400000">
          <a:off x="2524159" y="781510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810078"/>
        <a:ext cx="205690" cy="199976"/>
      </dsp:txXfrm>
    </dsp:sp>
    <dsp:sp modelId="{8293E54F-4E9A-4B67-8639-B1CDAA88E5B0}">
      <dsp:nvSpPr>
        <dsp:cNvPr id="0" name=""/>
        <dsp:cNvSpPr/>
      </dsp:nvSpPr>
      <dsp:spPr>
        <a:xfrm>
          <a:off x="1647478" y="1143371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Privát Hálózatok</a:t>
          </a:r>
          <a:endParaRPr lang="en-US" sz="1400" kern="1200" dirty="0"/>
        </a:p>
      </dsp:txBody>
      <dsp:txXfrm>
        <a:off x="1669791" y="1165684"/>
        <a:ext cx="1994416" cy="717187"/>
      </dsp:txXfrm>
    </dsp:sp>
    <dsp:sp modelId="{351D440C-7D42-4EC5-B044-CE0CCB77B4DB}">
      <dsp:nvSpPr>
        <dsp:cNvPr id="0" name=""/>
        <dsp:cNvSpPr/>
      </dsp:nvSpPr>
      <dsp:spPr>
        <a:xfrm rot="5400000">
          <a:off x="2524159" y="192423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1952799"/>
        <a:ext cx="205690" cy="199976"/>
      </dsp:txXfrm>
    </dsp:sp>
    <dsp:sp modelId="{773F3B61-0BB7-4172-BEFB-52C52AAB0BD6}">
      <dsp:nvSpPr>
        <dsp:cNvPr id="0" name=""/>
        <dsp:cNvSpPr/>
      </dsp:nvSpPr>
      <dsp:spPr>
        <a:xfrm>
          <a:off x="1647478" y="2286092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Stabil és Gyors Kapcsolat</a:t>
          </a:r>
          <a:endParaRPr lang="en-US" sz="1400" kern="1200"/>
        </a:p>
      </dsp:txBody>
      <dsp:txXfrm>
        <a:off x="1669791" y="2308405"/>
        <a:ext cx="1994416" cy="717187"/>
      </dsp:txXfrm>
    </dsp:sp>
    <dsp:sp modelId="{AA77F73E-BA2A-4BAE-9788-B05686152684}">
      <dsp:nvSpPr>
        <dsp:cNvPr id="0" name=""/>
        <dsp:cNvSpPr/>
      </dsp:nvSpPr>
      <dsp:spPr>
        <a:xfrm rot="5400000">
          <a:off x="2524159" y="306695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3095519"/>
        <a:ext cx="205690" cy="199976"/>
      </dsp:txXfrm>
    </dsp:sp>
    <dsp:sp modelId="{788D5EE9-4095-4F6B-B36B-B7E95EC442D8}">
      <dsp:nvSpPr>
        <dsp:cNvPr id="0" name=""/>
        <dsp:cNvSpPr/>
      </dsp:nvSpPr>
      <dsp:spPr>
        <a:xfrm>
          <a:off x="1647478" y="3428813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Rendőrkapitányság Minden Eszközének Gyors és Zavartalan Működése</a:t>
          </a:r>
          <a:endParaRPr lang="en-US" sz="1400" kern="1200" dirty="0"/>
        </a:p>
      </dsp:txBody>
      <dsp:txXfrm>
        <a:off x="1669791" y="3451126"/>
        <a:ext cx="1994416" cy="717187"/>
      </dsp:txXfrm>
    </dsp:sp>
    <dsp:sp modelId="{D8BE0195-0620-4E43-AC9C-DBED09FB71CE}">
      <dsp:nvSpPr>
        <dsp:cNvPr id="0" name=""/>
        <dsp:cNvSpPr/>
      </dsp:nvSpPr>
      <dsp:spPr>
        <a:xfrm rot="5400000">
          <a:off x="2524159" y="4209672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4238240"/>
        <a:ext cx="205690" cy="199976"/>
      </dsp:txXfrm>
    </dsp:sp>
    <dsp:sp modelId="{09D417C7-E985-423D-A2A7-88A3D1E25310}">
      <dsp:nvSpPr>
        <dsp:cNvPr id="0" name=""/>
        <dsp:cNvSpPr/>
      </dsp:nvSpPr>
      <dsp:spPr>
        <a:xfrm>
          <a:off x="1647478" y="4571534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Adatbiztonság</a:t>
          </a:r>
          <a:endParaRPr lang="en-US" sz="1400" kern="1200"/>
        </a:p>
      </dsp:txBody>
      <dsp:txXfrm>
        <a:off x="1669791" y="4593847"/>
        <a:ext cx="1994416" cy="71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6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0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93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86000" y="2067174"/>
            <a:ext cx="7619999" cy="18833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dirty="0"/>
              <a:t>Miami Metro </a:t>
            </a:r>
            <a:r>
              <a:rPr lang="hu-HU" dirty="0" err="1"/>
              <a:t>Pd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86000" y="4290868"/>
            <a:ext cx="7619999" cy="1043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hu-HU" dirty="0">
                <a:latin typeface="Batang"/>
                <a:ea typeface="Batang"/>
              </a:rPr>
              <a:t>Rendőrkapitányság IT-Infrastruktúrája:</a:t>
            </a:r>
          </a:p>
          <a:p>
            <a:pPr algn="ctr"/>
            <a:r>
              <a:rPr lang="hu-HU" dirty="0">
                <a:latin typeface="Batang"/>
                <a:ea typeface="Batang"/>
              </a:rPr>
              <a:t>Gyakorlatban Megvalósított Projekt.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5E61A1BE-67E4-1644-2158-6587CCF422FF}"/>
              </a:ext>
            </a:extLst>
          </p:cNvPr>
          <p:cNvSpPr txBox="1"/>
          <p:nvPr/>
        </p:nvSpPr>
        <p:spPr>
          <a:xfrm>
            <a:off x="1170378" y="1070060"/>
            <a:ext cx="34768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dirty="0"/>
              <a:t>Projektben Lévő Résztvevők:</a:t>
            </a:r>
          </a:p>
          <a:p>
            <a:pPr algn="ctr"/>
            <a:r>
              <a:rPr lang="hu-HU" dirty="0"/>
              <a:t>Katona Zoltán Bence</a:t>
            </a:r>
          </a:p>
          <a:p>
            <a:pPr algn="ctr"/>
            <a:r>
              <a:rPr lang="hu-HU"/>
              <a:t>Czifra Péter</a:t>
            </a:r>
            <a:endParaRPr lang="hu-HU" dirty="0"/>
          </a:p>
          <a:p>
            <a:pPr algn="ctr"/>
            <a:r>
              <a:rPr lang="hu-HU" dirty="0"/>
              <a:t>László Róbert</a:t>
            </a: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BD80F3DC-0049-40DC-AF56-A19311F4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46" y="299488"/>
            <a:ext cx="3000375" cy="4495800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SSH: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9036F0-9989-460F-BA4D-52DC8A74D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51" y="1056443"/>
            <a:ext cx="9238434" cy="3810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-</a:t>
            </a:r>
            <a:r>
              <a:rPr lang="de-DE" dirty="0" err="1"/>
              <a:t>Állítottam</a:t>
            </a:r>
            <a:r>
              <a:rPr lang="de-DE" dirty="0"/>
              <a:t> </a:t>
            </a:r>
            <a:r>
              <a:rPr lang="de-DE" dirty="0" err="1"/>
              <a:t>egy</a:t>
            </a:r>
            <a:r>
              <a:rPr lang="de-DE" dirty="0"/>
              <a:t> SSH-t </a:t>
            </a:r>
            <a:r>
              <a:rPr lang="de-DE" dirty="0" err="1"/>
              <a:t>minden</a:t>
            </a:r>
            <a:r>
              <a:rPr lang="de-DE" dirty="0"/>
              <a:t> </a:t>
            </a:r>
            <a:r>
              <a:rPr lang="de-DE" dirty="0" err="1"/>
              <a:t>routerre</a:t>
            </a:r>
            <a:r>
              <a:rPr lang="de-DE" dirty="0"/>
              <a:t> </a:t>
            </a:r>
            <a:r>
              <a:rPr lang="de-DE" dirty="0" err="1"/>
              <a:t>és</a:t>
            </a:r>
            <a:r>
              <a:rPr lang="de-DE" dirty="0"/>
              <a:t> </a:t>
            </a:r>
            <a:r>
              <a:rPr lang="de-DE" dirty="0" err="1"/>
              <a:t>switchre</a:t>
            </a:r>
            <a:r>
              <a:rPr lang="de-DE" dirty="0"/>
              <a:t>: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Username:</a:t>
            </a:r>
            <a:r>
              <a:rPr lang="hu-HU" dirty="0"/>
              <a:t>                                                           </a:t>
            </a:r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Password:</a:t>
            </a:r>
            <a:endParaRPr lang="hu-HU" dirty="0"/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4541EC-9CF1-49FC-AC92-0617325AF8BA}"/>
              </a:ext>
            </a:extLst>
          </p:cNvPr>
          <p:cNvSpPr txBox="1"/>
          <p:nvPr/>
        </p:nvSpPr>
        <p:spPr>
          <a:xfrm>
            <a:off x="5785282" y="1553168"/>
            <a:ext cx="5123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(vas) </a:t>
            </a:r>
            <a:r>
              <a:rPr lang="hu-HU" dirty="0" err="1"/>
              <a:t>Username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</a:t>
            </a:r>
            <a:r>
              <a:rPr lang="hu-HU" dirty="0" err="1"/>
              <a:t>Dexter</a:t>
            </a:r>
            <a:endParaRPr lang="hu-HU" dirty="0"/>
          </a:p>
          <a:p>
            <a:endParaRPr lang="hu-HU" dirty="0"/>
          </a:p>
          <a:p>
            <a:r>
              <a:rPr lang="hu-HU" dirty="0"/>
              <a:t>(vas) </a:t>
            </a:r>
            <a:r>
              <a:rPr lang="hu-HU" dirty="0" err="1"/>
              <a:t>Password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-Miami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8DCC179-B9B6-40B3-B8AC-58EF6A1E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4494"/>
            <a:ext cx="8129675" cy="331598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0973BEC-266D-4B27-A2F7-4C34BE22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66" y="3555350"/>
            <a:ext cx="5123634" cy="32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02378F-5612-4DC9-8CBD-EBF90B5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" y="0"/>
            <a:ext cx="9238434" cy="857559"/>
          </a:xfrm>
        </p:spPr>
        <p:txBody>
          <a:bodyPr/>
          <a:lstStyle/>
          <a:p>
            <a:r>
              <a:rPr lang="hu-HU" dirty="0"/>
              <a:t>ACL: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F76F18E-B313-4A2B-951B-4367847A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169" y="2793383"/>
            <a:ext cx="9237662" cy="376791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FF1405-072B-4211-A1C4-7F72B425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65" y="1336089"/>
            <a:ext cx="6467516" cy="9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46CCF9-524F-4DDC-99EF-1C018B4C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Extended</a:t>
            </a:r>
            <a:r>
              <a:rPr lang="hu-HU" dirty="0"/>
              <a:t> </a:t>
            </a:r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3A43F8-C0AA-4025-837F-BE44F4FD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D384EEA-C4A7-41C7-8AC2-05343FC546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66" y="2286000"/>
            <a:ext cx="9161494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0068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GUI configok: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F9E19AD-59A3-408F-956F-F3CFBE24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6" y="1340527"/>
            <a:ext cx="9745708" cy="5481961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DFA5828-1CBD-4A2C-A6DC-80113B2AD1BE}"/>
              </a:ext>
            </a:extLst>
          </p:cNvPr>
          <p:cNvSpPr txBox="1"/>
          <p:nvPr/>
        </p:nvSpPr>
        <p:spPr>
          <a:xfrm>
            <a:off x="5042516" y="729708"/>
            <a:ext cx="210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WIFI WAN </a:t>
            </a:r>
            <a:r>
              <a:rPr lang="hu-HU" dirty="0" err="1"/>
              <a:t>portján</a:t>
            </a:r>
            <a:r>
              <a:rPr lang="hu-HU" dirty="0"/>
              <a:t> létrehozott hálózat:</a:t>
            </a:r>
          </a:p>
        </p:txBody>
      </p:sp>
    </p:spTree>
    <p:extLst>
      <p:ext uri="{BB962C8B-B14F-4D97-AF65-F5344CB8AC3E}">
        <p14:creationId xmlns:p14="http://schemas.microsoft.com/office/powerpoint/2010/main" val="282673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C71F1-48C1-45F1-B8B6-57F05310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LAN része: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5927F03-2625-473F-A60C-A65C8359B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16" y="1242875"/>
            <a:ext cx="9981768" cy="56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158D1A-D23C-4947-8511-57BFCFE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settings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2D0CCBD-F79E-4708-9058-3EE7CBF2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31" y="1409515"/>
            <a:ext cx="9685538" cy="54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97A45-97B0-4EFA-BB0B-D49EB03E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13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5814EFB-B820-43F0-B2EA-1F316D1FE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717" y="1420427"/>
            <a:ext cx="9622565" cy="54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79B4F6-1FAE-4199-993B-84068C0D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beállítások: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194CC-7153-4C25-A0D9-DF96F8AD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21F91CD-333E-4002-8324-0DFAED97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32" y="1322774"/>
            <a:ext cx="9839735" cy="55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5A4649-A8F3-4E03-B016-A89FF2F3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kliensek listája: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C9489F-C509-414B-A37C-1643DE06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705013-C7D8-4F59-9948-CD56D94D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0" y="1189608"/>
            <a:ext cx="10076459" cy="56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79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787EA-E9DC-414B-B23F-09F1EE7B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MAC Cím alapú szűrés: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1D3BFA1-3F4F-45BD-B5A3-0BF89ED9C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83" y="1539411"/>
            <a:ext cx="10245634" cy="4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BAD598-BBB7-7CE5-CDAC-522BD9A2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Projektunk</a:t>
            </a:r>
            <a:r>
              <a:rPr lang="hu-HU" dirty="0">
                <a:solidFill>
                  <a:schemeClr val="bg1"/>
                </a:solidFill>
              </a:rPr>
              <a:t> Célja</a:t>
            </a:r>
          </a:p>
        </p:txBody>
      </p:sp>
      <p:graphicFrame>
        <p:nvGraphicFramePr>
          <p:cNvPr id="21" name="Tartalom helye 2">
            <a:extLst>
              <a:ext uri="{FF2B5EF4-FFF2-40B4-BE49-F238E27FC236}">
                <a16:creationId xmlns:a16="http://schemas.microsoft.com/office/drawing/2014/main" id="{1FD203C6-0FE0-5C00-C37C-F90A8981D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245899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85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C1CDF7-D2F9-4853-AD06-FB44903D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GRE </a:t>
            </a:r>
            <a:r>
              <a:rPr lang="hu-HU" dirty="0" err="1"/>
              <a:t>Tunnel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8A72F6F-18C9-4180-A053-8DDA71A1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914" y="1753340"/>
            <a:ext cx="4422848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DBC5E15-CC62-4C81-85DC-79E8C0E0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39" y="1753340"/>
            <a:ext cx="4368826" cy="18278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08ADECA-2A3D-4BDD-8163-456E5AA5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39" y="4345163"/>
            <a:ext cx="3791148" cy="12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Portsec</a:t>
            </a:r>
            <a:r>
              <a:rPr lang="hu-HU" dirty="0"/>
              <a:t>: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2D316797-544D-44EC-AE1C-81180BBA2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679" y="2286000"/>
            <a:ext cx="4734586" cy="379147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19FA9E0-F04D-4622-9E66-1092C5DC79B2}"/>
              </a:ext>
            </a:extLst>
          </p:cNvPr>
          <p:cNvSpPr txBox="1"/>
          <p:nvPr/>
        </p:nvSpPr>
        <p:spPr>
          <a:xfrm>
            <a:off x="912195" y="1916668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D17CE6-DA25-4D5E-8037-EA0AAC1C4515}"/>
              </a:ext>
            </a:extLst>
          </p:cNvPr>
          <p:cNvSpPr txBox="1"/>
          <p:nvPr/>
        </p:nvSpPr>
        <p:spPr>
          <a:xfrm>
            <a:off x="6535679" y="1919056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F1CE0CB-F398-4EC6-9531-F512CCE5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5" y="2286000"/>
            <a:ext cx="510611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E32DAE-72F0-4061-8ED8-D58CEB27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Windows </a:t>
            </a:r>
            <a:r>
              <a:rPr lang="hu-HU" dirty="0" err="1"/>
              <a:t>Srv</a:t>
            </a:r>
            <a:r>
              <a:rPr lang="hu-HU" dirty="0"/>
              <a:t> (</a:t>
            </a:r>
            <a:r>
              <a:rPr lang="hu-HU" dirty="0" err="1"/>
              <a:t>Pingek,IP</a:t>
            </a:r>
            <a:r>
              <a:rPr lang="hu-HU" dirty="0"/>
              <a:t>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5B7920D-5EE1-45EC-978D-C77EC49BB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1" y="4504336"/>
            <a:ext cx="5527321" cy="214583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A37C00-4998-4D8D-A1D8-EB2732FA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937" y="2358506"/>
            <a:ext cx="5892674" cy="214583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A2B9420-FE56-4611-9368-3D5227B52A59}"/>
              </a:ext>
            </a:extLst>
          </p:cNvPr>
          <p:cNvSpPr txBox="1"/>
          <p:nvPr/>
        </p:nvSpPr>
        <p:spPr>
          <a:xfrm>
            <a:off x="5800938" y="6280834"/>
            <a:ext cx="377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200.1-es hálózat a routernek az </a:t>
            </a:r>
            <a:r>
              <a:rPr lang="hu-HU" dirty="0" err="1"/>
              <a:t>ip</a:t>
            </a:r>
            <a:r>
              <a:rPr lang="hu-HU" dirty="0"/>
              <a:t>-je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389D7EA-7B9E-47E5-B84E-FA66EC88BD00}"/>
              </a:ext>
            </a:extLst>
          </p:cNvPr>
          <p:cNvSpPr txBox="1"/>
          <p:nvPr/>
        </p:nvSpPr>
        <p:spPr>
          <a:xfrm>
            <a:off x="639192" y="2707689"/>
            <a:ext cx="43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200.10-es hálózat a </a:t>
            </a:r>
            <a:r>
              <a:rPr lang="hu-HU" dirty="0" err="1"/>
              <a:t>linux</a:t>
            </a:r>
            <a:r>
              <a:rPr lang="hu-HU" dirty="0"/>
              <a:t> serverünk lenne</a:t>
            </a:r>
          </a:p>
        </p:txBody>
      </p:sp>
    </p:spTree>
    <p:extLst>
      <p:ext uri="{BB962C8B-B14F-4D97-AF65-F5344CB8AC3E}">
        <p14:creationId xmlns:p14="http://schemas.microsoft.com/office/powerpoint/2010/main" val="191216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85E55A-7DE6-4BF0-91DD-09EED47A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882"/>
            <a:ext cx="9238434" cy="857559"/>
          </a:xfrm>
        </p:spPr>
        <p:txBody>
          <a:bodyPr/>
          <a:lstStyle/>
          <a:p>
            <a:r>
              <a:rPr lang="hu-HU" dirty="0"/>
              <a:t>Projekt vezetésére felhasználtuk a </a:t>
            </a:r>
            <a:r>
              <a:rPr lang="hu-HU" dirty="0" err="1"/>
              <a:t>githubot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089CA4-5837-4E9E-9443-514797367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B9FBAC-3D5E-45BC-854B-EE56CD5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808"/>
            <a:ext cx="12192000" cy="59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11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97173A-607A-47B8-A0DE-229FD0AD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Segítségek/segítőink: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DA5908-D393-454D-91F9-B7E21407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3946"/>
            <a:ext cx="9238434" cy="3810000"/>
          </a:xfrm>
        </p:spPr>
        <p:txBody>
          <a:bodyPr/>
          <a:lstStyle/>
          <a:p>
            <a:r>
              <a:rPr lang="hu-HU" dirty="0" err="1"/>
              <a:t>Packeta</a:t>
            </a:r>
            <a:r>
              <a:rPr lang="hu-HU" dirty="0"/>
              <a:t> team</a:t>
            </a:r>
          </a:p>
          <a:p>
            <a:r>
              <a:rPr lang="hu-HU" dirty="0" err="1"/>
              <a:t>DotNyet</a:t>
            </a:r>
            <a:r>
              <a:rPr lang="hu-HU" dirty="0"/>
              <a:t> team</a:t>
            </a:r>
          </a:p>
          <a:p>
            <a:r>
              <a:rPr lang="hu-HU" dirty="0" err="1"/>
              <a:t>ChatGPT</a:t>
            </a:r>
            <a:endParaRPr lang="hu-HU" dirty="0"/>
          </a:p>
          <a:p>
            <a:r>
              <a:rPr lang="hu-HU" dirty="0"/>
              <a:t>Csontos Dénes tanárúr</a:t>
            </a:r>
          </a:p>
        </p:txBody>
      </p:sp>
    </p:spTree>
    <p:extLst>
      <p:ext uri="{BB962C8B-B14F-4D97-AF65-F5344CB8AC3E}">
        <p14:creationId xmlns:p14="http://schemas.microsoft.com/office/powerpoint/2010/main" val="83734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94EF1-ABA4-4A2D-AB17-79F4F45C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14" y="137395"/>
            <a:ext cx="9238434" cy="857559"/>
          </a:xfrm>
        </p:spPr>
        <p:txBody>
          <a:bodyPr/>
          <a:lstStyle/>
          <a:p>
            <a:r>
              <a:rPr lang="hu-HU" dirty="0"/>
              <a:t>Samba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BF63FB-2825-4661-B2FB-AFFA4291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182" y="336688"/>
            <a:ext cx="6206793" cy="2605295"/>
          </a:xfrm>
        </p:spPr>
        <p:txBody>
          <a:bodyPr/>
          <a:lstStyle/>
          <a:p>
            <a:r>
              <a:rPr lang="hu-HU" dirty="0"/>
              <a:t>Röviden Fájlmegosztásra van ezért használatba vettük </a:t>
            </a:r>
            <a:r>
              <a:rPr lang="hu-HU" dirty="0" err="1"/>
              <a:t>linux</a:t>
            </a:r>
            <a:r>
              <a:rPr lang="hu-HU" dirty="0"/>
              <a:t> szerverünkön</a:t>
            </a:r>
          </a:p>
        </p:txBody>
      </p:sp>
      <p:pic>
        <p:nvPicPr>
          <p:cNvPr id="1026" name="Picture 2" descr="IMG_3901.jpeg">
            <a:extLst>
              <a:ext uri="{FF2B5EF4-FFF2-40B4-BE49-F238E27FC236}">
                <a16:creationId xmlns:a16="http://schemas.microsoft.com/office/drawing/2014/main" id="{AE0F63A9-EAEE-4E6A-96DD-BD9B2DB8A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108" y="1978609"/>
            <a:ext cx="6143348" cy="468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6CAA76C-61D9-47E6-BE2A-3C36BBA1740E}"/>
              </a:ext>
            </a:extLst>
          </p:cNvPr>
          <p:cNvSpPr txBox="1"/>
          <p:nvPr/>
        </p:nvSpPr>
        <p:spPr>
          <a:xfrm>
            <a:off x="2101701" y="1639336"/>
            <a:ext cx="399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samba</a:t>
            </a:r>
            <a:r>
              <a:rPr lang="hu-HU" dirty="0"/>
              <a:t> </a:t>
            </a:r>
            <a:r>
              <a:rPr lang="hu-HU" dirty="0" err="1"/>
              <a:t>bejeltkezés</a:t>
            </a:r>
            <a:r>
              <a:rPr lang="hu-HU" dirty="0"/>
              <a:t> („</a:t>
            </a:r>
            <a:r>
              <a:rPr lang="hu-HU" dirty="0" err="1"/>
              <a:t>dexter</a:t>
            </a:r>
            <a:r>
              <a:rPr lang="hu-HU" dirty="0"/>
              <a:t> és </a:t>
            </a:r>
            <a:r>
              <a:rPr lang="hu-HU" dirty="0" err="1"/>
              <a:t>dexter</a:t>
            </a:r>
            <a:r>
              <a:rPr lang="hu-HU" dirty="0"/>
              <a:t>”)</a:t>
            </a:r>
          </a:p>
        </p:txBody>
      </p:sp>
      <p:pic>
        <p:nvPicPr>
          <p:cNvPr id="1028" name="Picture 4" descr="IMG_3903.jpeg">
            <a:extLst>
              <a:ext uri="{FF2B5EF4-FFF2-40B4-BE49-F238E27FC236}">
                <a16:creationId xmlns:a16="http://schemas.microsoft.com/office/drawing/2014/main" id="{0F7A1417-3B55-4070-825A-C9C6012A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388344" y="1992334"/>
            <a:ext cx="5504155" cy="46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DE5682F-032B-4020-8ECC-9C772F330306}"/>
              </a:ext>
            </a:extLst>
          </p:cNvPr>
          <p:cNvSpPr txBox="1"/>
          <p:nvPr/>
        </p:nvSpPr>
        <p:spPr>
          <a:xfrm>
            <a:off x="6667130" y="1599136"/>
            <a:ext cx="363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Elértük és hoztunk létre rá </a:t>
            </a:r>
            <a:r>
              <a:rPr lang="hu-HU" dirty="0" err="1"/>
              <a:t>txt</a:t>
            </a:r>
            <a:r>
              <a:rPr lang="hu-HU" dirty="0"/>
              <a:t> fájl-t is</a:t>
            </a:r>
          </a:p>
        </p:txBody>
      </p:sp>
    </p:spTree>
    <p:extLst>
      <p:ext uri="{BB962C8B-B14F-4D97-AF65-F5344CB8AC3E}">
        <p14:creationId xmlns:p14="http://schemas.microsoft.com/office/powerpoint/2010/main" val="2600158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18DFE-71BB-4400-8984-F1ADA4DF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57" y="122168"/>
            <a:ext cx="9238434" cy="857559"/>
          </a:xfrm>
        </p:spPr>
        <p:txBody>
          <a:bodyPr/>
          <a:lstStyle/>
          <a:p>
            <a:r>
              <a:rPr lang="hu-HU" dirty="0"/>
              <a:t>Ftp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613DA7-D276-406F-AD90-72D586B0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394" y="341790"/>
            <a:ext cx="9238434" cy="3810000"/>
          </a:xfrm>
        </p:spPr>
        <p:txBody>
          <a:bodyPr/>
          <a:lstStyle/>
          <a:p>
            <a:r>
              <a:rPr lang="hu-HU" dirty="0"/>
              <a:t>Mint a </a:t>
            </a:r>
            <a:r>
              <a:rPr lang="hu-HU" dirty="0" err="1"/>
              <a:t>samba</a:t>
            </a:r>
            <a:r>
              <a:rPr lang="hu-HU" dirty="0"/>
              <a:t> az ftp is egy fájlmegosztó szolgáltatás amit használatba vettünk.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DE5F79D-5C3F-49BD-A231-091C5C1B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7999"/>
            <a:ext cx="5838547" cy="3810001"/>
          </a:xfrm>
          <a:prstGeom prst="rect">
            <a:avLst/>
          </a:prstGeom>
        </p:spPr>
      </p:pic>
      <p:pic>
        <p:nvPicPr>
          <p:cNvPr id="2052" name="Picture 4" descr="IMG_3905.jpeg">
            <a:extLst>
              <a:ext uri="{FF2B5EF4-FFF2-40B4-BE49-F238E27FC236}">
                <a16:creationId xmlns:a16="http://schemas.microsoft.com/office/drawing/2014/main" id="{01DCC6A5-034E-4C56-8DC8-3A6976D2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55950" y="1125368"/>
            <a:ext cx="6436050" cy="42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BB2DF3B-1F9F-4865-B113-5315D9110756}"/>
              </a:ext>
            </a:extLst>
          </p:cNvPr>
          <p:cNvSpPr txBox="1"/>
          <p:nvPr/>
        </p:nvSpPr>
        <p:spPr>
          <a:xfrm>
            <a:off x="798628" y="1829197"/>
            <a:ext cx="424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samba</a:t>
            </a:r>
            <a:r>
              <a:rPr lang="hu-HU" dirty="0"/>
              <a:t> mappája is megjelent itt az ftp-nél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074988B-0985-4655-8A51-563D5C1BBC8C}"/>
              </a:ext>
            </a:extLst>
          </p:cNvPr>
          <p:cNvSpPr txBox="1"/>
          <p:nvPr/>
        </p:nvSpPr>
        <p:spPr>
          <a:xfrm>
            <a:off x="5998638" y="6203696"/>
            <a:ext cx="613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Bejelentkezéskor is ugyan azt a „</a:t>
            </a:r>
            <a:r>
              <a:rPr lang="hu-HU" dirty="0" err="1"/>
              <a:t>dexter</a:t>
            </a:r>
            <a:r>
              <a:rPr lang="hu-HU" dirty="0"/>
              <a:t> és </a:t>
            </a:r>
            <a:r>
              <a:rPr lang="hu-HU" dirty="0" err="1"/>
              <a:t>dexter</a:t>
            </a:r>
            <a:r>
              <a:rPr lang="hu-HU" dirty="0"/>
              <a:t>-t” folytattuk</a:t>
            </a:r>
          </a:p>
        </p:txBody>
      </p:sp>
    </p:spTree>
    <p:extLst>
      <p:ext uri="{BB962C8B-B14F-4D97-AF65-F5344CB8AC3E}">
        <p14:creationId xmlns:p14="http://schemas.microsoft.com/office/powerpoint/2010/main" val="921542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E9A83A-B85F-42E2-A195-F7C16602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3" y="148801"/>
            <a:ext cx="9238434" cy="857559"/>
          </a:xfrm>
        </p:spPr>
        <p:txBody>
          <a:bodyPr/>
          <a:lstStyle/>
          <a:p>
            <a:r>
              <a:rPr lang="hu-HU" dirty="0"/>
              <a:t>IIS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0F1AE7-F3DC-4DF6-AC92-A7DA7DAF9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30" y="1753340"/>
            <a:ext cx="9238434" cy="3810000"/>
          </a:xfrm>
        </p:spPr>
        <p:txBody>
          <a:bodyPr>
            <a:normAutofit/>
          </a:bodyPr>
          <a:lstStyle/>
          <a:p>
            <a:r>
              <a:rPr lang="hu-HU" dirty="0"/>
              <a:t>Az IIS (Internet </a:t>
            </a:r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röviden)</a:t>
            </a:r>
          </a:p>
          <a:p>
            <a:r>
              <a:rPr lang="hu-HU" dirty="0"/>
              <a:t>Ez a </a:t>
            </a:r>
            <a:r>
              <a:rPr lang="hu-HU" dirty="0" err="1"/>
              <a:t>microsoft</a:t>
            </a:r>
            <a:r>
              <a:rPr lang="hu-HU" dirty="0"/>
              <a:t> által kifejlesztett webserver</a:t>
            </a:r>
          </a:p>
          <a:p>
            <a:r>
              <a:rPr lang="hu-HU" dirty="0"/>
              <a:t>Látható a </a:t>
            </a:r>
            <a:r>
              <a:rPr lang="hu-HU" dirty="0" err="1"/>
              <a:t>default</a:t>
            </a:r>
            <a:r>
              <a:rPr lang="hu-HU" dirty="0"/>
              <a:t> webserver a képen.</a:t>
            </a:r>
          </a:p>
          <a:p>
            <a:r>
              <a:rPr lang="hu-HU" dirty="0"/>
              <a:t>De ezt lehet változtatni ha egy </a:t>
            </a:r>
            <a:r>
              <a:rPr lang="hu-HU" dirty="0" err="1"/>
              <a:t>html</a:t>
            </a:r>
            <a:r>
              <a:rPr lang="hu-HU" dirty="0"/>
              <a:t> fájl kicserélünk</a:t>
            </a:r>
          </a:p>
        </p:txBody>
      </p:sp>
      <p:pic>
        <p:nvPicPr>
          <p:cNvPr id="1026" name="Picture 2" descr="IMG_3907.jpeg">
            <a:extLst>
              <a:ext uri="{FF2B5EF4-FFF2-40B4-BE49-F238E27FC236}">
                <a16:creationId xmlns:a16="http://schemas.microsoft.com/office/drawing/2014/main" id="{B5CA3B36-C846-46EF-A3E0-F1A673C4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88" y="2381335"/>
            <a:ext cx="5770485" cy="432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71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5EC6F-B0B3-4EEE-BA3D-C1A39048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kinézet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6BDA15-C3A8-4E00-A6AA-3E9CC013B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15" y="2134340"/>
            <a:ext cx="6107576" cy="2109926"/>
          </a:xfrm>
        </p:spPr>
        <p:txBody>
          <a:bodyPr/>
          <a:lstStyle/>
          <a:p>
            <a:r>
              <a:rPr lang="hu-HU" dirty="0"/>
              <a:t>Saját weboldalunkra térve itt értük el </a:t>
            </a:r>
            <a:r>
              <a:rPr lang="hu-HU" dirty="0" err="1"/>
              <a:t>ip</a:t>
            </a:r>
            <a:r>
              <a:rPr lang="hu-HU" dirty="0"/>
              <a:t> szerint</a:t>
            </a:r>
          </a:p>
        </p:txBody>
      </p:sp>
      <p:pic>
        <p:nvPicPr>
          <p:cNvPr id="2050" name="Picture 2" descr="IMG_3908.jpeg">
            <a:extLst>
              <a:ext uri="{FF2B5EF4-FFF2-40B4-BE49-F238E27FC236}">
                <a16:creationId xmlns:a16="http://schemas.microsoft.com/office/drawing/2014/main" id="{DBC5C11B-4691-4010-894D-121BB4EBD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5" y="2869830"/>
            <a:ext cx="5063823" cy="37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G_3911.jpeg">
            <a:extLst>
              <a:ext uri="{FF2B5EF4-FFF2-40B4-BE49-F238E27FC236}">
                <a16:creationId xmlns:a16="http://schemas.microsoft.com/office/drawing/2014/main" id="{DE26052F-D7C6-4B6A-AD47-838B154E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282" y="2869830"/>
            <a:ext cx="5670465" cy="379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3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536B6C-E538-4BCE-AC46-4FEB15F7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0" y="104412"/>
            <a:ext cx="9238434" cy="857559"/>
          </a:xfrm>
        </p:spPr>
        <p:txBody>
          <a:bodyPr/>
          <a:lstStyle/>
          <a:p>
            <a:r>
              <a:rPr lang="hu-HU" dirty="0"/>
              <a:t>Linux </a:t>
            </a:r>
            <a:r>
              <a:rPr lang="hu-HU" dirty="0" err="1"/>
              <a:t>Srv</a:t>
            </a:r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38A40DA9-3AB3-44CB-BDAD-4E85FAA21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22" y="1118587"/>
            <a:ext cx="6162037" cy="1428111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9D55730-21AF-42B6-932D-B1840279F1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6" y="1118587"/>
            <a:ext cx="5350501" cy="534278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A7D7FA7-8D0E-4D48-9E42-7EA7C7EB77CA}"/>
              </a:ext>
            </a:extLst>
          </p:cNvPr>
          <p:cNvSpPr txBox="1"/>
          <p:nvPr/>
        </p:nvSpPr>
        <p:spPr>
          <a:xfrm>
            <a:off x="683581" y="6067950"/>
            <a:ext cx="553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Admin</a:t>
            </a:r>
            <a:r>
              <a:rPr lang="hu-HU" dirty="0"/>
              <a:t> jogokat adtunk, kilistáztuk a létrehozott mappákat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D88DB6D-6620-4486-8AC4-EC0995A5D4F6}"/>
              </a:ext>
            </a:extLst>
          </p:cNvPr>
          <p:cNvSpPr txBox="1"/>
          <p:nvPr/>
        </p:nvSpPr>
        <p:spPr>
          <a:xfrm>
            <a:off x="5821322" y="2703314"/>
            <a:ext cx="450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Itt pluszba létre lett hozva a nyomok mappánk</a:t>
            </a:r>
          </a:p>
        </p:txBody>
      </p:sp>
    </p:spTree>
    <p:extLst>
      <p:ext uri="{BB962C8B-B14F-4D97-AF65-F5344CB8AC3E}">
        <p14:creationId xmlns:p14="http://schemas.microsoft.com/office/powerpoint/2010/main" val="374775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CE07150-DD31-4E9C-A159-096371EC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6"/>
            <a:ext cx="10715348" cy="605578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2A42DF-E0AB-5DC0-DC59-90F4C6B6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" y="-574260"/>
            <a:ext cx="5664755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Hálózati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topológia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D37D8E-FF72-83E2-CA36-60A2EE374E81}"/>
              </a:ext>
            </a:extLst>
          </p:cNvPr>
          <p:cNvSpPr txBox="1"/>
          <p:nvPr/>
        </p:nvSpPr>
        <p:spPr>
          <a:xfrm>
            <a:off x="6390861" y="0"/>
            <a:ext cx="5801140" cy="56653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hu-HU" sz="1100" dirty="0">
                <a:solidFill>
                  <a:schemeClr val="bg1"/>
                </a:solidFill>
              </a:rPr>
              <a:t>Alábbi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hu-HU" sz="1100" dirty="0">
                <a:solidFill>
                  <a:schemeClr val="bg1"/>
                </a:solidFill>
              </a:rPr>
              <a:t>p</a:t>
            </a:r>
            <a:r>
              <a:rPr lang="en-US" sz="1100" dirty="0" err="1">
                <a:solidFill>
                  <a:schemeClr val="bg1"/>
                </a:solidFill>
              </a:rPr>
              <a:t>rotokolokat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használata</a:t>
            </a:r>
            <a:r>
              <a:rPr lang="hu-HU" sz="1100" dirty="0">
                <a:solidFill>
                  <a:schemeClr val="bg1"/>
                </a:solidFill>
              </a:rPr>
              <a:t>m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OSPF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HSRP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ETHERCHANNEL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ACL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VLAN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SSH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PORTSEC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GRE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TUNNEL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NAT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PPP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 err="1">
                <a:solidFill>
                  <a:schemeClr val="bg1"/>
                </a:solidFill>
              </a:rPr>
              <a:t>Inter</a:t>
            </a:r>
            <a:r>
              <a:rPr lang="hu-HU" sz="1400" dirty="0">
                <a:solidFill>
                  <a:schemeClr val="bg1"/>
                </a:solidFill>
              </a:rPr>
              <a:t> VLAN </a:t>
            </a:r>
            <a:r>
              <a:rPr lang="hu-HU" sz="1400" dirty="0" err="1">
                <a:solidFill>
                  <a:schemeClr val="bg1"/>
                </a:solidFill>
              </a:rPr>
              <a:t>routing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IPV4,IPV6 Címzés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endParaRPr lang="en-US" sz="700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803085-2A69-4232-94DC-78CF8B8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linux</a:t>
            </a:r>
            <a:r>
              <a:rPr lang="hu-HU" dirty="0"/>
              <a:t> </a:t>
            </a:r>
            <a:r>
              <a:rPr lang="hu-HU" dirty="0" err="1"/>
              <a:t>srv-nek</a:t>
            </a:r>
            <a:r>
              <a:rPr lang="hu-HU" dirty="0"/>
              <a:t> </a:t>
            </a:r>
            <a:r>
              <a:rPr lang="hu-HU" dirty="0" err="1"/>
              <a:t>ip</a:t>
            </a:r>
            <a:r>
              <a:rPr lang="hu-HU" dirty="0"/>
              <a:t>-je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149CAD-FA61-47E9-B5BE-15C5A36AF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Ahogy látható nekünk </a:t>
            </a:r>
            <a:r>
              <a:rPr lang="hu-HU" dirty="0" err="1"/>
              <a:t>linux</a:t>
            </a:r>
            <a:r>
              <a:rPr lang="hu-HU" dirty="0"/>
              <a:t> serveren a 192.168.200.10-es </a:t>
            </a:r>
            <a:r>
              <a:rPr lang="hu-HU" dirty="0" err="1"/>
              <a:t>ip</a:t>
            </a:r>
            <a:r>
              <a:rPr lang="hu-HU" dirty="0"/>
              <a:t> címmel mentünk.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16B262B-BF48-4854-BA94-4AD6CF61C1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00" y="2738762"/>
            <a:ext cx="7829844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669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3AD861-81AF-4ED1-8263-129F4E9A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29" y="0"/>
            <a:ext cx="9238434" cy="857559"/>
          </a:xfrm>
        </p:spPr>
        <p:txBody>
          <a:bodyPr/>
          <a:lstStyle/>
          <a:p>
            <a:r>
              <a:rPr lang="hu-HU" dirty="0"/>
              <a:t>Feltelepített Szolgáltatások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E7CDB6E-DB3A-4B9F-AB82-EC54D7BC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0" y="1349406"/>
            <a:ext cx="10931780" cy="5388745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F3C28BF-1B5F-4216-8F74-F7570113ED34}"/>
              </a:ext>
            </a:extLst>
          </p:cNvPr>
          <p:cNvSpPr txBox="1"/>
          <p:nvPr/>
        </p:nvSpPr>
        <p:spPr>
          <a:xfrm>
            <a:off x="6196270" y="918816"/>
            <a:ext cx="514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zabbix</a:t>
            </a:r>
            <a:r>
              <a:rPr lang="hu-HU" dirty="0"/>
              <a:t> felület bemutatkozik miután fellépünk </a:t>
            </a:r>
            <a:r>
              <a:rPr lang="hu-HU" dirty="0" err="1"/>
              <a:t>ip-vel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1271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FB80E4-BE89-4945-AE66-720D69B1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Nginx</a:t>
            </a:r>
            <a:r>
              <a:rPr lang="hu-HU" dirty="0"/>
              <a:t> szolgáltatás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B684CD6-F462-45F0-8FC3-C2C3EC29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69" y="2286000"/>
            <a:ext cx="8889999" cy="3810000"/>
          </a:xfrm>
        </p:spPr>
      </p:pic>
    </p:spTree>
    <p:extLst>
      <p:ext uri="{BB962C8B-B14F-4D97-AF65-F5344CB8AC3E}">
        <p14:creationId xmlns:p14="http://schemas.microsoft.com/office/powerpoint/2010/main" val="3416777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1B74D-1652-418A-8784-35778A9A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Mysql</a:t>
            </a:r>
            <a:r>
              <a:rPr lang="hu-HU" dirty="0"/>
              <a:t> server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76EF8C1-CD70-423F-B22F-80B7E7CA6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" y="2991775"/>
            <a:ext cx="11539924" cy="3202519"/>
          </a:xfrm>
        </p:spPr>
      </p:pic>
    </p:spTree>
    <p:extLst>
      <p:ext uri="{BB962C8B-B14F-4D97-AF65-F5344CB8AC3E}">
        <p14:creationId xmlns:p14="http://schemas.microsoft.com/office/powerpoint/2010/main" val="3694143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0ADB79-D511-8128-D94E-ADD5EE35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gondolunk a projektről?</a:t>
            </a:r>
          </a:p>
        </p:txBody>
      </p:sp>
      <p:sp>
        <p:nvSpPr>
          <p:cNvPr id="8" name="Nyíl: sávnyíl 7">
            <a:extLst>
              <a:ext uri="{FF2B5EF4-FFF2-40B4-BE49-F238E27FC236}">
                <a16:creationId xmlns:a16="http://schemas.microsoft.com/office/drawing/2014/main" id="{3A869C1C-AFC5-B532-9F62-DBF554D8182C}"/>
              </a:ext>
            </a:extLst>
          </p:cNvPr>
          <p:cNvSpPr/>
          <p:nvPr/>
        </p:nvSpPr>
        <p:spPr>
          <a:xfrm>
            <a:off x="331229" y="2622232"/>
            <a:ext cx="2898256" cy="1090296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Nyíl: sávnyíl 8">
            <a:extLst>
              <a:ext uri="{FF2B5EF4-FFF2-40B4-BE49-F238E27FC236}">
                <a16:creationId xmlns:a16="http://schemas.microsoft.com/office/drawing/2014/main" id="{1CE0E141-F981-2187-6868-15CC0F529632}"/>
              </a:ext>
            </a:extLst>
          </p:cNvPr>
          <p:cNvSpPr/>
          <p:nvPr/>
        </p:nvSpPr>
        <p:spPr>
          <a:xfrm>
            <a:off x="2948533" y="2622232"/>
            <a:ext cx="2898256" cy="109029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Kihívások:</a:t>
            </a:r>
          </a:p>
        </p:txBody>
      </p:sp>
      <p:sp>
        <p:nvSpPr>
          <p:cNvPr id="10" name="Nyíl: sávnyíl 9">
            <a:extLst>
              <a:ext uri="{FF2B5EF4-FFF2-40B4-BE49-F238E27FC236}">
                <a16:creationId xmlns:a16="http://schemas.microsoft.com/office/drawing/2014/main" id="{AC03D677-AD35-E32A-F969-2B0B2C4CC65B}"/>
              </a:ext>
            </a:extLst>
          </p:cNvPr>
          <p:cNvSpPr/>
          <p:nvPr/>
        </p:nvSpPr>
        <p:spPr>
          <a:xfrm>
            <a:off x="5576881" y="2622232"/>
            <a:ext cx="2898256" cy="1090296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Nyíl: sávnyíl 10">
            <a:extLst>
              <a:ext uri="{FF2B5EF4-FFF2-40B4-BE49-F238E27FC236}">
                <a16:creationId xmlns:a16="http://schemas.microsoft.com/office/drawing/2014/main" id="{99287793-861A-034F-B26B-1496D4CB8EE2}"/>
              </a:ext>
            </a:extLst>
          </p:cNvPr>
          <p:cNvSpPr/>
          <p:nvPr/>
        </p:nvSpPr>
        <p:spPr>
          <a:xfrm>
            <a:off x="8194185" y="2622231"/>
            <a:ext cx="2898256" cy="1090296"/>
          </a:xfrm>
          <a:prstGeom prst="chevron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026D30-E930-1236-FAC1-FB3BB54D76F4}"/>
              </a:ext>
            </a:extLst>
          </p:cNvPr>
          <p:cNvSpPr txBox="1"/>
          <p:nvPr/>
        </p:nvSpPr>
        <p:spPr>
          <a:xfrm>
            <a:off x="852868" y="29865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Tapasztalataink: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77ADD1D-B64D-1C5C-176F-D7369FC6BC87}"/>
              </a:ext>
            </a:extLst>
          </p:cNvPr>
          <p:cNvSpPr txBox="1"/>
          <p:nvPr/>
        </p:nvSpPr>
        <p:spPr>
          <a:xfrm>
            <a:off x="6370611" y="29920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Tanulságok: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F3D3892-2775-6E4A-8285-958B98465F2D}"/>
              </a:ext>
            </a:extLst>
          </p:cNvPr>
          <p:cNvSpPr txBox="1"/>
          <p:nvPr/>
        </p:nvSpPr>
        <p:spPr>
          <a:xfrm>
            <a:off x="8959725" y="29893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Pozitívumok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7A212C2-1BAE-5890-D325-B998BB96D0D6}"/>
              </a:ext>
            </a:extLst>
          </p:cNvPr>
          <p:cNvSpPr/>
          <p:nvPr/>
        </p:nvSpPr>
        <p:spPr>
          <a:xfrm>
            <a:off x="328583" y="3709883"/>
            <a:ext cx="2383034" cy="2235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AA2C5D-291A-6CF5-ADB4-C213891DBBC3}"/>
              </a:ext>
            </a:extLst>
          </p:cNvPr>
          <p:cNvSpPr/>
          <p:nvPr/>
        </p:nvSpPr>
        <p:spPr>
          <a:xfrm>
            <a:off x="2944096" y="3709883"/>
            <a:ext cx="2372737" cy="22357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F0E661E-B970-C0D1-016A-E8A7A0890F66}"/>
              </a:ext>
            </a:extLst>
          </p:cNvPr>
          <p:cNvSpPr/>
          <p:nvPr/>
        </p:nvSpPr>
        <p:spPr>
          <a:xfrm>
            <a:off x="5580204" y="3709883"/>
            <a:ext cx="2372737" cy="2235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FD0E905-415E-4B38-F3DD-CB407598FCDF}"/>
              </a:ext>
            </a:extLst>
          </p:cNvPr>
          <p:cNvSpPr/>
          <p:nvPr/>
        </p:nvSpPr>
        <p:spPr>
          <a:xfrm>
            <a:off x="8195718" y="3709882"/>
            <a:ext cx="2352143" cy="223579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F5B88A7-D15A-3B3F-8ECC-6C0BE02A81FA}"/>
              </a:ext>
            </a:extLst>
          </p:cNvPr>
          <p:cNvSpPr txBox="1"/>
          <p:nvPr/>
        </p:nvSpPr>
        <p:spPr>
          <a:xfrm>
            <a:off x="304269" y="395108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Projekt lehetőséget adott arra hogy a tudásunkat és ismereteinket tovább fejlesszük és vigyük a valódi világba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154FCDD-3512-0BA0-2D08-68C2F985B4E7}"/>
              </a:ext>
            </a:extLst>
          </p:cNvPr>
          <p:cNvSpPr txBox="1"/>
          <p:nvPr/>
        </p:nvSpPr>
        <p:spPr>
          <a:xfrm>
            <a:off x="2950815" y="3895662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Ezek nagyon sokat segítettek a probléma felismerési tudásunkba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04EA059-431A-28FF-E15B-F568680C1F1F}"/>
              </a:ext>
            </a:extLst>
          </p:cNvPr>
          <p:cNvSpPr txBox="1"/>
          <p:nvPr/>
        </p:nvSpPr>
        <p:spPr>
          <a:xfrm>
            <a:off x="5572618" y="3892802"/>
            <a:ext cx="25063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mi csapatunkba a jó hangulat és az összefogás a projekt megoldása közepén kiálló volt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216BE9D-AC13-8929-8100-F605C09BC44F}"/>
              </a:ext>
            </a:extLst>
          </p:cNvPr>
          <p:cNvSpPr txBox="1"/>
          <p:nvPr/>
        </p:nvSpPr>
        <p:spPr>
          <a:xfrm>
            <a:off x="8198568" y="3716890"/>
            <a:ext cx="24548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munka minket megtanított hogy milyen lesz egy professzionális munka elvégzés ha nagyobb projektekben vennénk részt a jövőbe egy cégnél</a:t>
            </a:r>
          </a:p>
        </p:txBody>
      </p:sp>
    </p:spTree>
    <p:extLst>
      <p:ext uri="{BB962C8B-B14F-4D97-AF65-F5344CB8AC3E}">
        <p14:creationId xmlns:p14="http://schemas.microsoft.com/office/powerpoint/2010/main" val="3030234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A73C68-5609-0117-EAC9-6ADE6618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sz="2400">
                <a:solidFill>
                  <a:schemeClr val="bg1"/>
                </a:solidFill>
              </a:rPr>
              <a:t>Köszönjük szépen a megtisztelő figyelmüket!</a:t>
            </a:r>
          </a:p>
        </p:txBody>
      </p:sp>
      <p:pic>
        <p:nvPicPr>
          <p:cNvPr id="4" name="Tartalom helye 3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9C5593F7-33B4-9860-B2AF-B5CA63206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762052"/>
            <a:ext cx="5345365" cy="53338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9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23B50-32EE-42C1-828F-4618556F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IPV4 táblázat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57199BD-46F6-4127-89BA-06298DED2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871" y="857559"/>
            <a:ext cx="9238434" cy="577662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04BAA82-13B4-4B29-8A77-70B4A23F44DA}"/>
              </a:ext>
            </a:extLst>
          </p:cNvPr>
          <p:cNvSpPr txBox="1"/>
          <p:nvPr/>
        </p:nvSpPr>
        <p:spPr>
          <a:xfrm>
            <a:off x="5131294" y="428779"/>
            <a:ext cx="141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IPv4 Táblázás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4B0C85C-C5CF-4AA7-A1F1-940C57D54798}"/>
              </a:ext>
            </a:extLst>
          </p:cNvPr>
          <p:cNvSpPr txBox="1"/>
          <p:nvPr/>
        </p:nvSpPr>
        <p:spPr>
          <a:xfrm>
            <a:off x="8465716" y="395919"/>
            <a:ext cx="141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IPv6 Táblázás</a:t>
            </a:r>
          </a:p>
        </p:txBody>
      </p:sp>
    </p:spTree>
    <p:extLst>
      <p:ext uri="{BB962C8B-B14F-4D97-AF65-F5344CB8AC3E}">
        <p14:creationId xmlns:p14="http://schemas.microsoft.com/office/powerpoint/2010/main" val="1657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A0B547-7151-4C6F-8717-832C7850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Vlanok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4BAE8D8-029C-4061-BD80-D6249FE7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8" y="2588481"/>
            <a:ext cx="4878011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B6C2B5-0D25-45C2-B9A7-63C4C745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03" y="2588481"/>
            <a:ext cx="4740559" cy="361430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0E71D6-EA22-4CA1-BA9C-5C4C7753670B}"/>
              </a:ext>
            </a:extLst>
          </p:cNvPr>
          <p:cNvSpPr txBox="1"/>
          <p:nvPr/>
        </p:nvSpPr>
        <p:spPr>
          <a:xfrm>
            <a:off x="715738" y="2219149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FB8BFED-3855-47B6-B365-FE95241DAD0F}"/>
              </a:ext>
            </a:extLst>
          </p:cNvPr>
          <p:cNvSpPr txBox="1"/>
          <p:nvPr/>
        </p:nvSpPr>
        <p:spPr>
          <a:xfrm flipH="1">
            <a:off x="6735703" y="2219149"/>
            <a:ext cx="112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SW2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4FB38A6-A0FC-4096-B5AA-988063BE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49" y="1433730"/>
            <a:ext cx="885949" cy="84784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ADA19B2-0169-43C2-81AE-B30C52EFE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74" y="1452782"/>
            <a:ext cx="91452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C0FC3-D79F-4C0B-9779-3647A1C2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64"/>
            <a:ext cx="9238434" cy="857559"/>
          </a:xfrm>
        </p:spPr>
        <p:txBody>
          <a:bodyPr/>
          <a:lstStyle/>
          <a:p>
            <a:r>
              <a:rPr lang="hu-HU" dirty="0"/>
              <a:t>Lekapcsolt és </a:t>
            </a:r>
            <a:r>
              <a:rPr lang="hu-HU" dirty="0" err="1"/>
              <a:t>voidba</a:t>
            </a:r>
            <a:r>
              <a:rPr lang="hu-HU" dirty="0"/>
              <a:t> helyezett portok: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5524A45-BF05-41D3-B103-079D188A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31" y="2851236"/>
            <a:ext cx="3885786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299CF8-A78A-4A48-A565-D658E0F3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25" y="2851236"/>
            <a:ext cx="3731580" cy="3810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372D4E4-2B9C-41E9-B0A1-59154F00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49" y="1433730"/>
            <a:ext cx="885949" cy="84784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8785711-544C-4DE5-B974-0DED204EE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74" y="1452782"/>
            <a:ext cx="91452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A1E152-EED5-49A6-B90E-317894B4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OSPF: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01EDB5E-F94C-4517-BFC5-E1C07CF9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05" y="2557565"/>
            <a:ext cx="3181794" cy="122889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0A0534F-793F-4CB3-8DD2-17C076E8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45" y="2557565"/>
            <a:ext cx="3143689" cy="120031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42EE0D4-8FA0-47EC-9E72-AEA836CB496B}"/>
              </a:ext>
            </a:extLst>
          </p:cNvPr>
          <p:cNvSpPr txBox="1"/>
          <p:nvPr/>
        </p:nvSpPr>
        <p:spPr>
          <a:xfrm>
            <a:off x="376645" y="20794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0F9B99-7CB5-4E09-BAAD-07E33222FFFE}"/>
              </a:ext>
            </a:extLst>
          </p:cNvPr>
          <p:cNvSpPr txBox="1"/>
          <p:nvPr/>
        </p:nvSpPr>
        <p:spPr>
          <a:xfrm>
            <a:off x="4267384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B892F6-4F8C-4D59-A8A0-0776FD64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480" y="2557565"/>
            <a:ext cx="2991267" cy="80021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EBE91CC-BD6A-4D88-8515-D59CA9231E04}"/>
              </a:ext>
            </a:extLst>
          </p:cNvPr>
          <p:cNvSpPr txBox="1"/>
          <p:nvPr/>
        </p:nvSpPr>
        <p:spPr>
          <a:xfrm>
            <a:off x="8206863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R3: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E71E22B-35E6-4708-9B9E-A77AD87A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45" y="4921915"/>
            <a:ext cx="2896004" cy="514422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78741A7-961B-424D-9164-F9C59889360F}"/>
              </a:ext>
            </a:extLst>
          </p:cNvPr>
          <p:cNvSpPr txBox="1"/>
          <p:nvPr/>
        </p:nvSpPr>
        <p:spPr>
          <a:xfrm>
            <a:off x="4267384" y="441244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R4:</a:t>
            </a:r>
          </a:p>
        </p:txBody>
      </p:sp>
    </p:spTree>
    <p:extLst>
      <p:ext uri="{BB962C8B-B14F-4D97-AF65-F5344CB8AC3E}">
        <p14:creationId xmlns:p14="http://schemas.microsoft.com/office/powerpoint/2010/main" val="17645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747FF-9064-4FBC-A838-92FF29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Etherchannel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D5090-3083-4CC5-9178-3F7EBEDEF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783" y="1693957"/>
            <a:ext cx="9238434" cy="3810000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configoltam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Etherchannelt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alábbikat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SW1 es SW2 </a:t>
            </a:r>
            <a:r>
              <a:rPr lang="en-US" dirty="0" err="1"/>
              <a:t>között</a:t>
            </a:r>
            <a:r>
              <a:rPr lang="en-US" dirty="0"/>
              <a:t>: 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A112863-1549-488D-8EE6-0C2D4E6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6" y="2989937"/>
            <a:ext cx="2340982" cy="142708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43F4047-64C4-40D1-BF02-74D01F85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89" y="1903004"/>
            <a:ext cx="1324160" cy="360095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AEE0C7E-CE65-4893-9049-9D2282A7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0" y="2871603"/>
            <a:ext cx="4448796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6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80764-32DE-4B64-B023-6131D3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5"/>
            <a:ext cx="9238434" cy="857559"/>
          </a:xfrm>
        </p:spPr>
        <p:txBody>
          <a:bodyPr/>
          <a:lstStyle/>
          <a:p>
            <a:r>
              <a:rPr lang="hu-HU" dirty="0"/>
              <a:t>HSRP: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C99A490-1FA6-4F0D-85F8-C5F30E9E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511" y="2528859"/>
            <a:ext cx="3610479" cy="305795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4FB400-22C2-4797-A7B1-2F604DA9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57" y="2471701"/>
            <a:ext cx="3629532" cy="311511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B0EDC1-B146-4225-9AFE-BE3BDC6C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29" y="2233543"/>
            <a:ext cx="1124107" cy="335326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C83A73B-575F-4E76-A08F-EA63FDBA6BF9}"/>
              </a:ext>
            </a:extLst>
          </p:cNvPr>
          <p:cNvCxnSpPr/>
          <p:nvPr/>
        </p:nvCxnSpPr>
        <p:spPr>
          <a:xfrm flipV="1">
            <a:off x="6048782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8EE33581-E2C0-4FC8-986C-09827BDAC609}"/>
              </a:ext>
            </a:extLst>
          </p:cNvPr>
          <p:cNvCxnSpPr/>
          <p:nvPr/>
        </p:nvCxnSpPr>
        <p:spPr>
          <a:xfrm>
            <a:off x="6096000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41BBF23-79B5-46CA-A053-83C2CE626B11}"/>
              </a:ext>
            </a:extLst>
          </p:cNvPr>
          <p:cNvSpPr txBox="1"/>
          <p:nvPr/>
        </p:nvSpPr>
        <p:spPr>
          <a:xfrm>
            <a:off x="5709586" y="34290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HSRP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39D3D6E-93D2-4D1D-BBCE-269CAE6E6D73}"/>
              </a:ext>
            </a:extLst>
          </p:cNvPr>
          <p:cNvSpPr txBox="1"/>
          <p:nvPr/>
        </p:nvSpPr>
        <p:spPr>
          <a:xfrm>
            <a:off x="1410511" y="2102369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B7D1F8F-3933-49EF-9D48-B04E5B56E51B}"/>
              </a:ext>
            </a:extLst>
          </p:cNvPr>
          <p:cNvSpPr txBox="1"/>
          <p:nvPr/>
        </p:nvSpPr>
        <p:spPr>
          <a:xfrm flipH="1">
            <a:off x="7151957" y="2049020"/>
            <a:ext cx="180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Router2:</a:t>
            </a:r>
          </a:p>
        </p:txBody>
      </p:sp>
    </p:spTree>
    <p:extLst>
      <p:ext uri="{BB962C8B-B14F-4D97-AF65-F5344CB8AC3E}">
        <p14:creationId xmlns:p14="http://schemas.microsoft.com/office/powerpoint/2010/main" val="324114907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Szélesvásznú</PresentationFormat>
  <Paragraphs>115</Paragraphs>
  <Slides>35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1" baseType="lpstr">
      <vt:lpstr>Batang</vt:lpstr>
      <vt:lpstr>Arial</vt:lpstr>
      <vt:lpstr>Calibri</vt:lpstr>
      <vt:lpstr>Trade Gothic Next Cond</vt:lpstr>
      <vt:lpstr>Trade Gothic Next Light</vt:lpstr>
      <vt:lpstr>PortalVTI</vt:lpstr>
      <vt:lpstr>Miami Metro Pd</vt:lpstr>
      <vt:lpstr>A Projektunk Célja</vt:lpstr>
      <vt:lpstr>Hálózati topológia</vt:lpstr>
      <vt:lpstr>IPV4 táblázat</vt:lpstr>
      <vt:lpstr>Vlanok:</vt:lpstr>
      <vt:lpstr>Lekapcsolt és voidba helyezett portok:</vt:lpstr>
      <vt:lpstr>OSPF:</vt:lpstr>
      <vt:lpstr>Etherchannel:</vt:lpstr>
      <vt:lpstr>HSRP:</vt:lpstr>
      <vt:lpstr>SSH:</vt:lpstr>
      <vt:lpstr>ACL:</vt:lpstr>
      <vt:lpstr>Extended Acl</vt:lpstr>
      <vt:lpstr>Wifi GUI configok:</vt:lpstr>
      <vt:lpstr>Wifi LAN része:</vt:lpstr>
      <vt:lpstr>Wifi wireless settings:</vt:lpstr>
      <vt:lpstr>Wifi wireless security:</vt:lpstr>
      <vt:lpstr>Wifi DHCP beállítások:</vt:lpstr>
      <vt:lpstr>Wifi DHCP kliensek listája:</vt:lpstr>
      <vt:lpstr>WIFI MAC Cím alapú szűrés:</vt:lpstr>
      <vt:lpstr>GRE Tunnel:</vt:lpstr>
      <vt:lpstr>Portsec:</vt:lpstr>
      <vt:lpstr>Windows Srv (Pingek,IP)</vt:lpstr>
      <vt:lpstr>Projekt vezetésére felhasználtuk a githubot:</vt:lpstr>
      <vt:lpstr>Segítségek/segítőink:</vt:lpstr>
      <vt:lpstr>Samba</vt:lpstr>
      <vt:lpstr>Ftp</vt:lpstr>
      <vt:lpstr>IIS</vt:lpstr>
      <vt:lpstr>Weboldal kinézet</vt:lpstr>
      <vt:lpstr>Linux Srv</vt:lpstr>
      <vt:lpstr>A linux srv-nek ip-je</vt:lpstr>
      <vt:lpstr>Feltelepített Szolgáltatások</vt:lpstr>
      <vt:lpstr>Nginx szolgáltatás</vt:lpstr>
      <vt:lpstr>Mysql server</vt:lpstr>
      <vt:lpstr>Mit gondolunk a projektről?</vt:lpstr>
      <vt:lpstr>Köszönjük szépen a megtisztelő figyelmüket!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Miami Metro Pd</dc:title>
  <dc:creator>Czifra Péter</dc:creator>
  <cp:lastModifiedBy>Katona Zoltán Bence</cp:lastModifiedBy>
  <cp:revision>294</cp:revision>
  <dcterms:created xsi:type="dcterms:W3CDTF">2025-11-06T08:17:46Z</dcterms:created>
  <dcterms:modified xsi:type="dcterms:W3CDTF">2026-02-04T12:50:32Z</dcterms:modified>
</cp:coreProperties>
</file>